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89" r:id="rId2"/>
    <p:sldId id="472" r:id="rId3"/>
    <p:sldId id="453" r:id="rId4"/>
    <p:sldId id="481" r:id="rId5"/>
    <p:sldId id="479" r:id="rId6"/>
    <p:sldId id="480" r:id="rId7"/>
    <p:sldId id="477" r:id="rId8"/>
    <p:sldId id="473" r:id="rId9"/>
    <p:sldId id="474" r:id="rId10"/>
    <p:sldId id="475" r:id="rId11"/>
    <p:sldId id="482" r:id="rId12"/>
    <p:sldId id="478" r:id="rId13"/>
    <p:sldId id="389" r:id="rId14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g Changyu" initials="DC" lastIdx="1" clrIdx="0">
    <p:extLst>
      <p:ext uri="{19B8F6BF-5375-455C-9EA6-DF929625EA0E}">
        <p15:presenceInfo xmlns:p15="http://schemas.microsoft.com/office/powerpoint/2012/main" userId="f2cc60ec0cb8da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B0BC5"/>
    <a:srgbClr val="E0505A"/>
    <a:srgbClr val="FF9933"/>
    <a:srgbClr val="FFFF66"/>
    <a:srgbClr val="FFFF99"/>
    <a:srgbClr val="FC9204"/>
    <a:srgbClr val="CCECFF"/>
    <a:srgbClr val="70AC2E"/>
    <a:srgbClr val="063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64" autoAdjust="0"/>
    <p:restoredTop sz="92816" autoAdjust="0"/>
  </p:normalViewPr>
  <p:slideViewPr>
    <p:cSldViewPr>
      <p:cViewPr varScale="1">
        <p:scale>
          <a:sx n="134" d="100"/>
          <a:sy n="134" d="100"/>
        </p:scale>
        <p:origin x="132" y="4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232"/>
    </p:cViewPr>
  </p:sorterViewPr>
  <p:notesViewPr>
    <p:cSldViewPr>
      <p:cViewPr>
        <p:scale>
          <a:sx n="200" d="100"/>
          <a:sy n="200" d="100"/>
        </p:scale>
        <p:origin x="2256" y="-78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7137" cy="511731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0507" y="2"/>
            <a:ext cx="3077137" cy="511731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r">
              <a:defRPr sz="1200"/>
            </a:lvl1pPr>
          </a:lstStyle>
          <a:p>
            <a:fld id="{62C65C5D-99AF-4642-A8EF-0F89AF920773}" type="datetimeFigureOut">
              <a:rPr lang="ko-KR" altLang="en-US" smtClean="0"/>
              <a:t>2021-02-08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70" tIns="47535" rIns="95070" bIns="47535" rtlCol="0" anchor="ctr"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241"/>
            <a:ext cx="3077137" cy="511731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0507" y="9721241"/>
            <a:ext cx="3077137" cy="511731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r">
              <a:defRPr sz="1200"/>
            </a:lvl1pPr>
          </a:lstStyle>
          <a:p>
            <a:fld id="{2448EB77-9FEA-4E9C-99B4-1D95EA0529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646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600" y="4862267"/>
            <a:ext cx="5680103" cy="460557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8EB77-9FEA-4E9C-99B4-1D95EA05299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678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8EB77-9FEA-4E9C-99B4-1D95EA05299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847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8EB77-9FEA-4E9C-99B4-1D95EA05299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606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600" y="4862267"/>
            <a:ext cx="5680103" cy="460557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8EB77-9FEA-4E9C-99B4-1D95EA05299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173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060849"/>
            <a:ext cx="10363200" cy="1470025"/>
          </a:xfrm>
        </p:spPr>
        <p:txBody>
          <a:bodyPr/>
          <a:lstStyle>
            <a:lvl1pPr>
              <a:defRPr sz="3200" b="1">
                <a:latin typeface="Calibri" pitchFamily="34" charset="0"/>
                <a:cs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717032"/>
            <a:ext cx="8534400" cy="17526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tint val="7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31371" y="609329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fld id="{3582BE05-2CAE-430E-9E75-67E573D6920D}" type="datetimeFigureOut">
              <a:rPr lang="en-US" smtClean="0"/>
              <a:pPr/>
              <a:t>2/8/2021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093297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09329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fld id="{0F668401-D390-40E7-B364-ABF6F99E0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541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30563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3393" y="188640"/>
            <a:ext cx="9596967" cy="559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de-DE" alt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0885" y="1196752"/>
            <a:ext cx="10449691" cy="442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altLang="de-DE" dirty="0"/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0" y="6248400"/>
            <a:ext cx="121920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>
              <a:cs typeface="+mn-cs"/>
            </a:endParaRPr>
          </a:p>
        </p:txBody>
      </p:sp>
      <p:sp>
        <p:nvSpPr>
          <p:cNvPr id="1119" name="Rectangle 95"/>
          <p:cNvSpPr>
            <a:spLocks noChangeArrowheads="1"/>
          </p:cNvSpPr>
          <p:nvPr/>
        </p:nvSpPr>
        <p:spPr bwMode="auto">
          <a:xfrm>
            <a:off x="2544672" y="6615894"/>
            <a:ext cx="9600000" cy="72000"/>
          </a:xfrm>
          <a:prstGeom prst="rect">
            <a:avLst/>
          </a:prstGeom>
          <a:solidFill>
            <a:srgbClr val="FFB100"/>
          </a:solidFill>
          <a:ln w="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cs typeface="+mn-cs"/>
            </a:endParaRPr>
          </a:p>
        </p:txBody>
      </p:sp>
      <p:sp>
        <p:nvSpPr>
          <p:cNvPr id="1123" name="Line 99"/>
          <p:cNvSpPr>
            <a:spLocks noChangeShapeType="1"/>
          </p:cNvSpPr>
          <p:nvPr/>
        </p:nvSpPr>
        <p:spPr bwMode="auto">
          <a:xfrm>
            <a:off x="0" y="809660"/>
            <a:ext cx="12192000" cy="0"/>
          </a:xfrm>
          <a:prstGeom prst="line">
            <a:avLst/>
          </a:prstGeom>
          <a:noFill/>
          <a:ln w="63500">
            <a:solidFill>
              <a:schemeClr val="accent6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>
              <a:cs typeface="+mn-cs"/>
            </a:endParaRPr>
          </a:p>
        </p:txBody>
      </p:sp>
      <p:sp>
        <p:nvSpPr>
          <p:cNvPr id="1125" name="Text Box 101"/>
          <p:cNvSpPr txBox="1">
            <a:spLocks noChangeArrowheads="1"/>
          </p:cNvSpPr>
          <p:nvPr/>
        </p:nvSpPr>
        <p:spPr bwMode="auto">
          <a:xfrm>
            <a:off x="5943600" y="6338888"/>
            <a:ext cx="2108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 sz="2800">
              <a:latin typeface="Arial" charset="0"/>
              <a:cs typeface="+mn-cs"/>
            </a:endParaRPr>
          </a:p>
        </p:txBody>
      </p:sp>
      <p:sp>
        <p:nvSpPr>
          <p:cNvPr id="1040" name="Text Box 16"/>
          <p:cNvSpPr txBox="1">
            <a:spLocks noChangeArrowheads="1"/>
          </p:cNvSpPr>
          <p:nvPr/>
        </p:nvSpPr>
        <p:spPr bwMode="auto">
          <a:xfrm>
            <a:off x="10800523" y="6640910"/>
            <a:ext cx="1390651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fld id="{D040D615-B26F-46DF-BEBC-98C785F7B10A}" type="slidenum">
              <a:rPr lang="en-US" sz="1000"/>
              <a:pPr algn="r">
                <a:spcBef>
                  <a:spcPct val="50000"/>
                </a:spcBef>
                <a:defRPr/>
              </a:pPr>
              <a:t>‹#›</a:t>
            </a:fld>
            <a:endParaRPr lang="en-US" sz="1000" dirty="0"/>
          </a:p>
        </p:txBody>
      </p:sp>
      <p:pic>
        <p:nvPicPr>
          <p:cNvPr id="2" name="Picture 15" descr="UMse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52584" y="47120"/>
            <a:ext cx="796502" cy="7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9009"/>
            <a:ext cx="2482285" cy="36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79" r:id="rId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baseline="0">
          <a:solidFill>
            <a:schemeClr val="accent2">
              <a:lumMod val="50000"/>
            </a:schemeClr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18.png"/><Relationship Id="rId7" Type="http://schemas.openxmlformats.org/officeDocument/2006/relationships/oleObject" Target="../embeddings/oleObject3.bin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7.wmf"/><Relationship Id="rId4" Type="http://schemas.openxmlformats.org/officeDocument/2006/relationships/image" Target="../media/image24.png"/><Relationship Id="rId9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ketwatch.com/story/gold-heads-for-back-to-back-loss-amid-vaccine-hope-us-dollar-strength-2020-09-03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jpeg"/><Relationship Id="rId7" Type="http://schemas.openxmlformats.org/officeDocument/2006/relationships/hyperlink" Target="https://www.heb.com/static-page/apple-varieti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plesfromny.com/varieties/jonagold/" TargetMode="External"/><Relationship Id="rId5" Type="http://schemas.openxmlformats.org/officeDocument/2006/relationships/hyperlink" Target="https://billsberryfarm.com/produce/peaches/" TargetMode="External"/><Relationship Id="rId10" Type="http://schemas.openxmlformats.org/officeDocument/2006/relationships/image" Target="../media/image8.jpeg"/><Relationship Id="rId4" Type="http://schemas.openxmlformats.org/officeDocument/2006/relationships/image" Target="../media/image6.jpe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9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5.png"/><Relationship Id="rId7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plesfromny.com/varieties/jonagold/" TargetMode="External"/><Relationship Id="rId5" Type="http://schemas.openxmlformats.org/officeDocument/2006/relationships/hyperlink" Target="https://billsberryfarm.com/produce/peaches/" TargetMode="External"/><Relationship Id="rId4" Type="http://schemas.microsoft.com/office/2007/relationships/hdphoto" Target="../media/hdphoto2.wdp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382" y="1988840"/>
            <a:ext cx="11125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Contrastive learning</a:t>
            </a:r>
            <a:endParaRPr lang="en-US" sz="3600" b="1" dirty="0">
              <a:cs typeface="+mn-ea"/>
              <a:sym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91744" y="4797152"/>
            <a:ext cx="4608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cs typeface="+mn-ea"/>
                <a:sym typeface="+mn-lt"/>
              </a:rPr>
              <a:t>Presenter: Changyu Deng</a:t>
            </a:r>
          </a:p>
          <a:p>
            <a:pPr algn="ctr"/>
            <a:r>
              <a:rPr lang="en-US" sz="2800" dirty="0">
                <a:cs typeface="+mn-ea"/>
                <a:sym typeface="+mn-lt"/>
              </a:rPr>
              <a:t>February 2020</a:t>
            </a:r>
            <a:endParaRPr lang="en-US" sz="2400" dirty="0">
              <a:cs typeface="+mn-ea"/>
              <a:sym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D84451-0782-4B88-B2F6-C6ED2C8126D1}"/>
              </a:ext>
            </a:extLst>
          </p:cNvPr>
          <p:cNvSpPr txBox="1"/>
          <p:nvPr/>
        </p:nvSpPr>
        <p:spPr>
          <a:xfrm>
            <a:off x="3863752" y="2924944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829219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273F-FF2F-4AA9-A33F-B2A93D9A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SimCLR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13EED8-C2AA-4B6F-9CCE-7F4A5A7D8CBA}"/>
              </a:ext>
            </a:extLst>
          </p:cNvPr>
          <p:cNvSpPr txBox="1"/>
          <p:nvPr/>
        </p:nvSpPr>
        <p:spPr>
          <a:xfrm>
            <a:off x="479376" y="6361023"/>
            <a:ext cx="109131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Chen, Ting, et al. "A simple framework for contrastive learning of visual representations."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machine learning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PMLR, 2020.</a:t>
            </a:r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5BC113-AB89-40FF-BEE7-3E11C450C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1844824"/>
            <a:ext cx="9001125" cy="3943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E60AA9-EB08-49D2-AD76-40562D56BD92}"/>
              </a:ext>
            </a:extLst>
          </p:cNvPr>
          <p:cNvSpPr txBox="1"/>
          <p:nvPr/>
        </p:nvSpPr>
        <p:spPr>
          <a:xfrm>
            <a:off x="623393" y="1220052"/>
            <a:ext cx="6114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augmentation used in </a:t>
            </a:r>
            <a:r>
              <a:rPr lang="en-US" dirty="0" err="1"/>
              <a:t>SimCLR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4400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BB6B-517E-40E8-ABF2-9CC835744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SwAV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0B332D-9103-40D6-968B-64185BDE0735}"/>
              </a:ext>
            </a:extLst>
          </p:cNvPr>
          <p:cNvSpPr txBox="1"/>
          <p:nvPr/>
        </p:nvSpPr>
        <p:spPr>
          <a:xfrm>
            <a:off x="623393" y="112474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SwAV</a:t>
            </a:r>
            <a:r>
              <a:rPr lang="en-US" dirty="0"/>
              <a:t>: use given number of clusters/categories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1D000-A629-42EA-AD8F-3EF360E5B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770" y="1494076"/>
            <a:ext cx="8213177" cy="2422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EF0D3D-BFE7-4472-8730-4BED065BBBF3}"/>
              </a:ext>
            </a:extLst>
          </p:cNvPr>
          <p:cNvSpPr txBox="1"/>
          <p:nvPr/>
        </p:nvSpPr>
        <p:spPr>
          <a:xfrm>
            <a:off x="551384" y="6309320"/>
            <a:ext cx="74832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Caron, Mathilde, et al. "Unsupervised learning of visual features by contrasting cluster assignments." </a:t>
            </a:r>
            <a:r>
              <a:rPr lang="en-US" sz="8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arXiv:2006.09882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(2020).</a:t>
            </a:r>
            <a:endParaRPr lang="en-US" sz="8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8CFAC8-D41F-45B3-BF5D-AD33DF0FE97F}"/>
              </a:ext>
            </a:extLst>
          </p:cNvPr>
          <p:cNvGrpSpPr/>
          <p:nvPr/>
        </p:nvGrpSpPr>
        <p:grpSpPr>
          <a:xfrm>
            <a:off x="695400" y="1569016"/>
            <a:ext cx="2548447" cy="2463158"/>
            <a:chOff x="983432" y="1549349"/>
            <a:chExt cx="2548447" cy="24631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9CDC75-E07A-4989-8B77-106CE443D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432" y="1549349"/>
              <a:ext cx="2548447" cy="2463158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1110A0-C079-4FA3-92A1-185207DF38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19536" y="2542065"/>
              <a:ext cx="144016" cy="2388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456603E-E9B2-463C-8286-426AE685CF15}"/>
                </a:ext>
              </a:extLst>
            </p:cNvPr>
            <p:cNvCxnSpPr>
              <a:cxnSpLocks/>
            </p:cNvCxnSpPr>
            <p:nvPr/>
          </p:nvCxnSpPr>
          <p:spPr>
            <a:xfrm>
              <a:off x="1631504" y="2661496"/>
              <a:ext cx="216024" cy="1194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758FF31-52CA-4D5E-B517-844DC99905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20" y="2806539"/>
              <a:ext cx="82860" cy="2388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F810A11-3792-4254-A113-40384D405507}"/>
                </a:ext>
              </a:extLst>
            </p:cNvPr>
            <p:cNvCxnSpPr>
              <a:cxnSpLocks/>
            </p:cNvCxnSpPr>
            <p:nvPr/>
          </p:nvCxnSpPr>
          <p:spPr>
            <a:xfrm>
              <a:off x="2379204" y="2905277"/>
              <a:ext cx="61156" cy="4123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F8B6F57-5FAB-4FE1-8386-B63827363932}"/>
                </a:ext>
              </a:extLst>
            </p:cNvPr>
            <p:cNvCxnSpPr>
              <a:cxnSpLocks/>
            </p:cNvCxnSpPr>
            <p:nvPr/>
          </p:nvCxnSpPr>
          <p:spPr>
            <a:xfrm>
              <a:off x="2304207" y="1857955"/>
              <a:ext cx="227397" cy="355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429193B-F1B5-45CC-9A2C-25AB44D02D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67608" y="2303202"/>
              <a:ext cx="392126" cy="2388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A950C78-205C-4CCF-BAA9-AD99CFA00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8744" y="3205964"/>
              <a:ext cx="262880" cy="1358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79B94F8-4517-4F73-BC20-FFCC80C116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7588" y="3341795"/>
              <a:ext cx="61156" cy="4123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3569212B-06BB-4E43-B4D7-BD13393DF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530" y="3920760"/>
            <a:ext cx="6748046" cy="81826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774EFBD-313A-4421-864D-5CB8AED3A032}"/>
              </a:ext>
            </a:extLst>
          </p:cNvPr>
          <p:cNvSpPr txBox="1"/>
          <p:nvPr/>
        </p:nvSpPr>
        <p:spPr>
          <a:xfrm>
            <a:off x="875420" y="4113020"/>
            <a:ext cx="828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Loss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851F0B-D61F-41D5-9C56-83510FE5F298}"/>
              </a:ext>
            </a:extLst>
          </p:cNvPr>
          <p:cNvSpPr txBox="1"/>
          <p:nvPr/>
        </p:nvSpPr>
        <p:spPr>
          <a:xfrm>
            <a:off x="818626" y="4688252"/>
            <a:ext cx="7941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 avoid trivial solution,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dirty="0"/>
              <a:t> is regularized by complicated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entropy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Equal partition of images by prototypes (clusters)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39925A6-C87D-4DA4-8B06-24308D9953A6}"/>
              </a:ext>
            </a:extLst>
          </p:cNvPr>
          <p:cNvCxnSpPr>
            <a:cxnSpLocks/>
          </p:cNvCxnSpPr>
          <p:nvPr/>
        </p:nvCxnSpPr>
        <p:spPr>
          <a:xfrm flipH="1">
            <a:off x="2279576" y="2132856"/>
            <a:ext cx="144016" cy="135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A89F448-491F-4588-9435-02BD7FF17E06}"/>
              </a:ext>
            </a:extLst>
          </p:cNvPr>
          <p:cNvSpPr txBox="1"/>
          <p:nvPr/>
        </p:nvSpPr>
        <p:spPr>
          <a:xfrm>
            <a:off x="795144" y="5713206"/>
            <a:ext cx="5436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large batch size or memory bank is needed</a:t>
            </a:r>
            <a:endParaRPr lang="en-US" dirty="0"/>
          </a:p>
        </p:txBody>
      </p:sp>
      <p:graphicFrame>
        <p:nvGraphicFramePr>
          <p:cNvPr id="56" name="Object 55">
            <a:extLst>
              <a:ext uri="{FF2B5EF4-FFF2-40B4-BE49-F238E27FC236}">
                <a16:creationId xmlns:a16="http://schemas.microsoft.com/office/drawing/2014/main" id="{A385249E-0569-4C7C-8A43-DCFD6500E0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339696"/>
              </p:ext>
            </p:extLst>
          </p:nvPr>
        </p:nvGraphicFramePr>
        <p:xfrm>
          <a:off x="2052049" y="2104404"/>
          <a:ext cx="28575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42920" imgH="229680" progId="Equation.AxMath">
                  <p:embed/>
                </p:oleObj>
              </mc:Choice>
              <mc:Fallback>
                <p:oleObj name="AxMath" r:id="rId5" imgW="142920" imgH="229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2049" y="2104404"/>
                        <a:ext cx="285750" cy="46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85B9EFAB-8AF8-4C23-90E7-B3062717CF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714596"/>
              </p:ext>
            </p:extLst>
          </p:nvPr>
        </p:nvGraphicFramePr>
        <p:xfrm>
          <a:off x="1573213" y="2620963"/>
          <a:ext cx="3016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50120" imgH="229680" progId="Equation.AxMath">
                  <p:embed/>
                </p:oleObj>
              </mc:Choice>
              <mc:Fallback>
                <p:oleObj name="AxMath" r:id="rId7" imgW="150120" imgH="229680" progId="Equation.AxMath">
                  <p:embed/>
                  <p:pic>
                    <p:nvPicPr>
                      <p:cNvPr id="56" name="Object 55">
                        <a:extLst>
                          <a:ext uri="{FF2B5EF4-FFF2-40B4-BE49-F238E27FC236}">
                            <a16:creationId xmlns:a16="http://schemas.microsoft.com/office/drawing/2014/main" id="{A385249E-0569-4C7C-8A43-DCFD6500E0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73213" y="2620963"/>
                        <a:ext cx="301625" cy="46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FB3C276E-77F0-446F-ADB4-0AA6A34E13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51508"/>
              </p:ext>
            </p:extLst>
          </p:nvPr>
        </p:nvGraphicFramePr>
        <p:xfrm>
          <a:off x="1865363" y="3089304"/>
          <a:ext cx="3016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51560" imgH="229680" progId="Equation.AxMath">
                  <p:embed/>
                </p:oleObj>
              </mc:Choice>
              <mc:Fallback>
                <p:oleObj name="AxMath" r:id="rId9" imgW="151560" imgH="229680" progId="Equation.AxMath">
                  <p:embed/>
                  <p:pic>
                    <p:nvPicPr>
                      <p:cNvPr id="57" name="Object 56">
                        <a:extLst>
                          <a:ext uri="{FF2B5EF4-FFF2-40B4-BE49-F238E27FC236}">
                            <a16:creationId xmlns:a16="http://schemas.microsoft.com/office/drawing/2014/main" id="{85B9EFAB-8AF8-4C23-90E7-B3062717CF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65363" y="3089304"/>
                        <a:ext cx="301625" cy="46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458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883E-8834-4AFC-81F4-DC0E3531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CEF289-CB3A-4F4A-8A8E-C5F237ADDAE9}"/>
              </a:ext>
            </a:extLst>
          </p:cNvPr>
          <p:cNvSpPr txBox="1"/>
          <p:nvPr/>
        </p:nvSpPr>
        <p:spPr>
          <a:xfrm>
            <a:off x="983432" y="475337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Memory bank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FECAC-B83D-4349-A60C-B537F564D334}"/>
              </a:ext>
            </a:extLst>
          </p:cNvPr>
          <p:cNvSpPr txBox="1"/>
          <p:nvPr/>
        </p:nvSpPr>
        <p:spPr>
          <a:xfrm>
            <a:off x="5131866" y="473196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End-to-end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59D92A-B839-43AF-93D1-BB35ED8372BE}"/>
              </a:ext>
            </a:extLst>
          </p:cNvPr>
          <p:cNvSpPr txBox="1"/>
          <p:nvPr/>
        </p:nvSpPr>
        <p:spPr>
          <a:xfrm>
            <a:off x="363677" y="516523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Needs to store all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9D3166-5238-4A7F-BEC6-6E7C6CB41268}"/>
              </a:ext>
            </a:extLst>
          </p:cNvPr>
          <p:cNvSpPr txBox="1"/>
          <p:nvPr/>
        </p:nvSpPr>
        <p:spPr>
          <a:xfrm>
            <a:off x="5015630" y="6093296"/>
            <a:ext cx="216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GPU memory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24CCCC-3857-41EB-A538-BE01C60863D0}"/>
              </a:ext>
            </a:extLst>
          </p:cNvPr>
          <p:cNvSpPr txBox="1"/>
          <p:nvPr/>
        </p:nvSpPr>
        <p:spPr>
          <a:xfrm>
            <a:off x="4484007" y="516523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Needs a large batch size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C096E8-BF53-4CBF-AFBD-C1339034C487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875845" y="5534569"/>
            <a:ext cx="2924011" cy="6307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060DDC-616D-4A57-88CE-CC943C63DD1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96175" y="5534569"/>
            <a:ext cx="0" cy="514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C891D60-683C-43F1-9014-1148291B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108" y="961279"/>
            <a:ext cx="3238500" cy="36480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4B7F76-8312-4E85-9E32-09F8566FD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902" y="1272902"/>
            <a:ext cx="3143250" cy="35242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F728B4-8DBF-4A9B-B007-CB1F017F9505}"/>
              </a:ext>
            </a:extLst>
          </p:cNvPr>
          <p:cNvSpPr txBox="1"/>
          <p:nvPr/>
        </p:nvSpPr>
        <p:spPr>
          <a:xfrm>
            <a:off x="7788401" y="5165237"/>
            <a:ext cx="450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Needs a large batch size or memory bank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8FB966-1279-448C-AABF-B1099CA479CB}"/>
              </a:ext>
            </a:extLst>
          </p:cNvPr>
          <p:cNvSpPr txBox="1"/>
          <p:nvPr/>
        </p:nvSpPr>
        <p:spPr>
          <a:xfrm>
            <a:off x="9192344" y="4702629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Clustering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58EFF6-8EA7-458B-A1BD-882A3DE34018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7176370" y="5534569"/>
            <a:ext cx="2862174" cy="6307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C6BB7501-6E83-4776-8437-59E8C9534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21" y="1460416"/>
            <a:ext cx="3133725" cy="33623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32B0A9F-07DF-40D6-848A-FA06912DF4F4}"/>
              </a:ext>
            </a:extLst>
          </p:cNvPr>
          <p:cNvSpPr txBox="1"/>
          <p:nvPr/>
        </p:nvSpPr>
        <p:spPr>
          <a:xfrm>
            <a:off x="191344" y="6392797"/>
            <a:ext cx="61460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Jaiswal, Ashish, et al. "A survey on contrastive self-supervised learning."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Technologies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9.1 (2021): 2.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06919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75820" y="2721114"/>
            <a:ext cx="324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/>
                </a:solidFill>
                <a:cs typeface="+mn-ea"/>
                <a:sym typeface="+mn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37208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273F-FF2F-4AA9-A33F-B2A93D9A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Motivation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77EF7F-FCA1-4D16-8C1B-6435410FBA98}"/>
              </a:ext>
            </a:extLst>
          </p:cNvPr>
          <p:cNvSpPr txBox="1"/>
          <p:nvPr/>
        </p:nvSpPr>
        <p:spPr>
          <a:xfrm>
            <a:off x="623392" y="1043444"/>
            <a:ext cx="936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Scope: </a:t>
            </a:r>
            <a:r>
              <a:rPr lang="en-US" sz="2400" dirty="0"/>
              <a:t>self-supervised representation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98099F-8B38-4A77-9022-9509DF284CF8}"/>
              </a:ext>
            </a:extLst>
          </p:cNvPr>
          <p:cNvSpPr txBox="1"/>
          <p:nvPr/>
        </p:nvSpPr>
        <p:spPr>
          <a:xfrm>
            <a:off x="983432" y="1523019"/>
            <a:ext cx="5616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extract features (representations)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567960-86CC-44F1-BABF-321072D738D0}"/>
              </a:ext>
            </a:extLst>
          </p:cNvPr>
          <p:cNvSpPr txBox="1"/>
          <p:nvPr/>
        </p:nvSpPr>
        <p:spPr>
          <a:xfrm>
            <a:off x="642480" y="2573270"/>
            <a:ext cx="1114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Why</a:t>
            </a:r>
            <a:r>
              <a:rPr lang="en-US" sz="2000" dirty="0"/>
              <a:t>? </a:t>
            </a:r>
          </a:p>
        </p:txBody>
      </p:sp>
      <p:pic>
        <p:nvPicPr>
          <p:cNvPr id="1026" name="Picture 2" descr="Image result for gold">
            <a:extLst>
              <a:ext uri="{FF2B5EF4-FFF2-40B4-BE49-F238E27FC236}">
                <a16:creationId xmlns:a16="http://schemas.microsoft.com/office/drawing/2014/main" id="{EAF458F2-171F-4A61-B618-7137F7A940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r="12794"/>
          <a:stretch/>
        </p:blipFill>
        <p:spPr bwMode="auto">
          <a:xfrm>
            <a:off x="2207568" y="3140968"/>
            <a:ext cx="2808312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75F9D7-A288-44FD-A9FE-1CC97A404D2C}"/>
              </a:ext>
            </a:extLst>
          </p:cNvPr>
          <p:cNvSpPr txBox="1"/>
          <p:nvPr/>
        </p:nvSpPr>
        <p:spPr>
          <a:xfrm>
            <a:off x="588527" y="6237312"/>
            <a:ext cx="61146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https://www.marketwatch.com/story/gold-heads-for-back-to-back-loss-amid-vaccine-hope-us-dollar-strength-2020-09-03</a:t>
            </a:r>
            <a:endParaRPr lang="en-US" sz="800" dirty="0"/>
          </a:p>
          <a:p>
            <a:r>
              <a:rPr lang="en-US" sz="800" dirty="0"/>
              <a:t>https://serbu.ca/different-types-of-rocks-stones-and-aggregates/</a:t>
            </a:r>
          </a:p>
        </p:txBody>
      </p:sp>
      <p:pic>
        <p:nvPicPr>
          <p:cNvPr id="1028" name="Picture 4" descr="Image result for stones">
            <a:extLst>
              <a:ext uri="{FF2B5EF4-FFF2-40B4-BE49-F238E27FC236}">
                <a16:creationId xmlns:a16="http://schemas.microsoft.com/office/drawing/2014/main" id="{5D4C7F5F-53BB-49B1-82B9-50A5169A1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167" y="3140968"/>
            <a:ext cx="3093257" cy="205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74B9DD-5269-4DB4-AAB5-141991236CBE}"/>
              </a:ext>
            </a:extLst>
          </p:cNvPr>
          <p:cNvSpPr txBox="1"/>
          <p:nvPr/>
        </p:nvSpPr>
        <p:spPr>
          <a:xfrm>
            <a:off x="2783632" y="517783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Labeled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E31CEE-9ED8-4902-B039-AB6EC2C9316E}"/>
              </a:ext>
            </a:extLst>
          </p:cNvPr>
          <p:cNvSpPr txBox="1"/>
          <p:nvPr/>
        </p:nvSpPr>
        <p:spPr>
          <a:xfrm>
            <a:off x="7537702" y="5199917"/>
            <a:ext cx="187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Unlabeled data</a:t>
            </a:r>
          </a:p>
        </p:txBody>
      </p:sp>
    </p:spTree>
    <p:extLst>
      <p:ext uri="{BB962C8B-B14F-4D97-AF65-F5344CB8AC3E}">
        <p14:creationId xmlns:p14="http://schemas.microsoft.com/office/powerpoint/2010/main" val="2474984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peach">
            <a:extLst>
              <a:ext uri="{FF2B5EF4-FFF2-40B4-BE49-F238E27FC236}">
                <a16:creationId xmlns:a16="http://schemas.microsoft.com/office/drawing/2014/main" id="{10F1BE36-4824-4C81-A566-516FD5B75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420" y="2041086"/>
            <a:ext cx="2729880" cy="223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apple">
            <a:extLst>
              <a:ext uri="{FF2B5EF4-FFF2-40B4-BE49-F238E27FC236}">
                <a16:creationId xmlns:a16="http://schemas.microsoft.com/office/drawing/2014/main" id="{38B574BC-4229-435F-A7AB-5C1B902F9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011" y="1954260"/>
            <a:ext cx="2941092" cy="231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D4273F-FF2F-4AA9-A33F-B2A93D9A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Motivation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567960-86CC-44F1-BABF-321072D738D0}"/>
              </a:ext>
            </a:extLst>
          </p:cNvPr>
          <p:cNvSpPr txBox="1"/>
          <p:nvPr/>
        </p:nvSpPr>
        <p:spPr>
          <a:xfrm>
            <a:off x="623393" y="1196752"/>
            <a:ext cx="1114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How? Let us classify the following images into 2 categories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48D6CE-4596-4C19-9BEB-944502104EBA}"/>
              </a:ext>
            </a:extLst>
          </p:cNvPr>
          <p:cNvSpPr txBox="1"/>
          <p:nvPr/>
        </p:nvSpPr>
        <p:spPr>
          <a:xfrm>
            <a:off x="623393" y="5915938"/>
            <a:ext cx="6114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5"/>
              </a:rPr>
              <a:t>https://billsberryfarm.com/produce/peaches/</a:t>
            </a:r>
            <a:endParaRPr lang="en-US" sz="900" dirty="0"/>
          </a:p>
          <a:p>
            <a:r>
              <a:rPr lang="en-US" sz="900" dirty="0">
                <a:hlinkClick r:id="rId6"/>
              </a:rPr>
              <a:t>https://www.applesfromny.com/varieties/jonagold/</a:t>
            </a:r>
            <a:endParaRPr lang="en-US" sz="900" dirty="0"/>
          </a:p>
          <a:p>
            <a:r>
              <a:rPr lang="en-US" sz="900" dirty="0">
                <a:hlinkClick r:id="rId7"/>
              </a:rPr>
              <a:t>https://www.heb.com/static-page/apple-varieties</a:t>
            </a:r>
            <a:endParaRPr lang="en-US" sz="900" dirty="0"/>
          </a:p>
          <a:p>
            <a:r>
              <a:rPr lang="en-US" sz="900" dirty="0"/>
              <a:t>https://www.freshpoint.com/archive/commodity-stone-fruits-peach-yellow/</a:t>
            </a:r>
          </a:p>
        </p:txBody>
      </p:sp>
      <p:pic>
        <p:nvPicPr>
          <p:cNvPr id="24" name="Picture 2" descr="Image result for peach">
            <a:extLst>
              <a:ext uri="{FF2B5EF4-FFF2-40B4-BE49-F238E27FC236}">
                <a16:creationId xmlns:a16="http://schemas.microsoft.com/office/drawing/2014/main" id="{2831592C-DD8D-4F07-92A3-85E689C69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935266"/>
            <a:ext cx="2303718" cy="222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apple">
            <a:extLst>
              <a:ext uri="{FF2B5EF4-FFF2-40B4-BE49-F238E27FC236}">
                <a16:creationId xmlns:a16="http://schemas.microsoft.com/office/drawing/2014/main" id="{489481CB-49C0-437B-B677-42C283132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804" y="20479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F7E619-B401-44CF-B541-9F5F114DCBE2}"/>
              </a:ext>
            </a:extLst>
          </p:cNvPr>
          <p:cNvSpPr txBox="1"/>
          <p:nvPr/>
        </p:nvSpPr>
        <p:spPr>
          <a:xfrm>
            <a:off x="695400" y="4563773"/>
            <a:ext cx="1015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Every instance image has its own feature/representation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Can we learn representation by discriminating instances? </a:t>
            </a:r>
          </a:p>
        </p:txBody>
      </p:sp>
    </p:spTree>
    <p:extLst>
      <p:ext uri="{BB962C8B-B14F-4D97-AF65-F5344CB8AC3E}">
        <p14:creationId xmlns:p14="http://schemas.microsoft.com/office/powerpoint/2010/main" val="238569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-0.09271 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35" y="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11111E-6 L 0.04882 0.0032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82 0.00324 L -0.28776 0.0032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3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271 0.00463 L -0.25808 0.0046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6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44444E-6 L 0.48437 0.0136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78" y="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8" descr="Image result for apple">
            <a:extLst>
              <a:ext uri="{FF2B5EF4-FFF2-40B4-BE49-F238E27FC236}">
                <a16:creationId xmlns:a16="http://schemas.microsoft.com/office/drawing/2014/main" id="{ECEE94E9-5A2C-4635-869B-141854E8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4256204" y="2059916"/>
            <a:ext cx="797062" cy="62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D4273F-FF2F-4AA9-A33F-B2A93D9A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Motivation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86525E-2C4A-413C-B45D-7C9B5FC9CD8A}"/>
              </a:ext>
            </a:extLst>
          </p:cNvPr>
          <p:cNvSpPr txBox="1"/>
          <p:nvPr/>
        </p:nvSpPr>
        <p:spPr>
          <a:xfrm>
            <a:off x="524924" y="1052736"/>
            <a:ext cx="1114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naïve idea: train a classifier to classify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/>
              <a:t> images into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/>
              <a:t> categories.</a:t>
            </a:r>
            <a:r>
              <a:rPr lang="zh-CN" altLang="en-US" sz="2000" dirty="0"/>
              <a:t> </a:t>
            </a:r>
            <a:endParaRPr lang="en-US" sz="2000" dirty="0"/>
          </a:p>
        </p:txBody>
      </p:sp>
      <p:pic>
        <p:nvPicPr>
          <p:cNvPr id="16" name="Picture 8" descr="Image result for apple">
            <a:extLst>
              <a:ext uri="{FF2B5EF4-FFF2-40B4-BE49-F238E27FC236}">
                <a16:creationId xmlns:a16="http://schemas.microsoft.com/office/drawing/2014/main" id="{D04D362B-5873-448D-B0CB-A8E2E1C00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540" y="4430789"/>
            <a:ext cx="1677252" cy="131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B43AC60-5E78-4F63-ABCF-111EE1CE2D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53737" y="3580818"/>
          <a:ext cx="2444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21680" imgH="227520" progId="Equation.AxMath">
                  <p:embed/>
                </p:oleObj>
              </mc:Choice>
              <mc:Fallback>
                <p:oleObj name="AxMath" r:id="rId3" imgW="121680" imgH="227520" progId="Equation.AxMat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B43AC60-5E78-4F63-ABCF-111EE1CE2D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53737" y="3580818"/>
                        <a:ext cx="24447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9832D5E9-9948-437D-AD20-E7C789E9389C}"/>
              </a:ext>
            </a:extLst>
          </p:cNvPr>
          <p:cNvSpPr/>
          <p:nvPr/>
        </p:nvSpPr>
        <p:spPr>
          <a:xfrm>
            <a:off x="4474311" y="2780928"/>
            <a:ext cx="28803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C4606B-1904-4675-BCAE-82697B544E03}"/>
              </a:ext>
            </a:extLst>
          </p:cNvPr>
          <p:cNvSpPr/>
          <p:nvPr/>
        </p:nvSpPr>
        <p:spPr>
          <a:xfrm>
            <a:off x="4974077" y="2780928"/>
            <a:ext cx="28803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3FB628-B06D-4031-9DF7-88B56733C6D4}"/>
              </a:ext>
            </a:extLst>
          </p:cNvPr>
          <p:cNvSpPr/>
          <p:nvPr/>
        </p:nvSpPr>
        <p:spPr>
          <a:xfrm>
            <a:off x="5460230" y="2780928"/>
            <a:ext cx="28803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0DD315-AC29-41AB-B05B-52DDCF29712A}"/>
              </a:ext>
            </a:extLst>
          </p:cNvPr>
          <p:cNvSpPr/>
          <p:nvPr/>
        </p:nvSpPr>
        <p:spPr>
          <a:xfrm>
            <a:off x="6688492" y="2780928"/>
            <a:ext cx="28803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DA1E51-7716-4394-AC2C-59574BE26987}"/>
              </a:ext>
            </a:extLst>
          </p:cNvPr>
          <p:cNvSpPr txBox="1"/>
          <p:nvPr/>
        </p:nvSpPr>
        <p:spPr>
          <a:xfrm>
            <a:off x="6036999" y="2652734"/>
            <a:ext cx="58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B7F21D0-7D49-4EE1-9FFD-E9039CEB2271}"/>
              </a:ext>
            </a:extLst>
          </p:cNvPr>
          <p:cNvSpPr/>
          <p:nvPr/>
        </p:nvSpPr>
        <p:spPr>
          <a:xfrm>
            <a:off x="4613550" y="3092208"/>
            <a:ext cx="1152056" cy="488610"/>
          </a:xfrm>
          <a:custGeom>
            <a:avLst/>
            <a:gdLst>
              <a:gd name="connsiteX0" fmla="*/ 1152056 w 1152056"/>
              <a:gd name="connsiteY0" fmla="*/ 488610 h 488610"/>
              <a:gd name="connsiteX1" fmla="*/ 188795 w 1152056"/>
              <a:gd name="connsiteY1" fmla="*/ 383908 h 488610"/>
              <a:gd name="connsiteX2" fmla="*/ 331 w 1152056"/>
              <a:gd name="connsiteY2" fmla="*/ 0 h 48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056" h="488610">
                <a:moveTo>
                  <a:pt x="1152056" y="488610"/>
                </a:moveTo>
                <a:cubicBezTo>
                  <a:pt x="766402" y="476976"/>
                  <a:pt x="380749" y="465343"/>
                  <a:pt x="188795" y="383908"/>
                </a:cubicBezTo>
                <a:cubicBezTo>
                  <a:pt x="-3159" y="302473"/>
                  <a:pt x="-1414" y="151236"/>
                  <a:pt x="331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884B488-6356-4382-85C9-4507D24AB812}"/>
              </a:ext>
            </a:extLst>
          </p:cNvPr>
          <p:cNvSpPr/>
          <p:nvPr/>
        </p:nvSpPr>
        <p:spPr>
          <a:xfrm flipH="1">
            <a:off x="5757082" y="3092311"/>
            <a:ext cx="1058997" cy="488610"/>
          </a:xfrm>
          <a:custGeom>
            <a:avLst/>
            <a:gdLst>
              <a:gd name="connsiteX0" fmla="*/ 1152056 w 1152056"/>
              <a:gd name="connsiteY0" fmla="*/ 488610 h 488610"/>
              <a:gd name="connsiteX1" fmla="*/ 188795 w 1152056"/>
              <a:gd name="connsiteY1" fmla="*/ 383908 h 488610"/>
              <a:gd name="connsiteX2" fmla="*/ 331 w 1152056"/>
              <a:gd name="connsiteY2" fmla="*/ 0 h 48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056" h="488610">
                <a:moveTo>
                  <a:pt x="1152056" y="488610"/>
                </a:moveTo>
                <a:cubicBezTo>
                  <a:pt x="766402" y="476976"/>
                  <a:pt x="380749" y="465343"/>
                  <a:pt x="188795" y="383908"/>
                </a:cubicBezTo>
                <a:cubicBezTo>
                  <a:pt x="-3159" y="302473"/>
                  <a:pt x="-1414" y="151236"/>
                  <a:pt x="331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AD2D171-1AD8-4A45-8C10-8596D77F2E22}"/>
              </a:ext>
            </a:extLst>
          </p:cNvPr>
          <p:cNvSpPr/>
          <p:nvPr/>
        </p:nvSpPr>
        <p:spPr>
          <a:xfrm>
            <a:off x="5137393" y="3106168"/>
            <a:ext cx="610870" cy="460690"/>
          </a:xfrm>
          <a:custGeom>
            <a:avLst/>
            <a:gdLst>
              <a:gd name="connsiteX0" fmla="*/ 649155 w 649155"/>
              <a:gd name="connsiteY0" fmla="*/ 460690 h 460690"/>
              <a:gd name="connsiteX1" fmla="*/ 237326 w 649155"/>
              <a:gd name="connsiteY1" fmla="*/ 335047 h 460690"/>
              <a:gd name="connsiteX2" fmla="*/ 69802 w 649155"/>
              <a:gd name="connsiteY2" fmla="*/ 209405 h 460690"/>
              <a:gd name="connsiteX3" fmla="*/ 0 w 649155"/>
              <a:gd name="connsiteY3" fmla="*/ 0 h 460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155" h="460690">
                <a:moveTo>
                  <a:pt x="649155" y="460690"/>
                </a:moveTo>
                <a:cubicBezTo>
                  <a:pt x="491520" y="418809"/>
                  <a:pt x="333885" y="376928"/>
                  <a:pt x="237326" y="335047"/>
                </a:cubicBezTo>
                <a:cubicBezTo>
                  <a:pt x="140767" y="293166"/>
                  <a:pt x="109356" y="265246"/>
                  <a:pt x="69802" y="209405"/>
                </a:cubicBezTo>
                <a:cubicBezTo>
                  <a:pt x="30248" y="153564"/>
                  <a:pt x="15124" y="76782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0F6180B-45F3-4002-805D-C9499F6A929F}"/>
              </a:ext>
            </a:extLst>
          </p:cNvPr>
          <p:cNvSpPr/>
          <p:nvPr/>
        </p:nvSpPr>
        <p:spPr>
          <a:xfrm>
            <a:off x="5605063" y="3120128"/>
            <a:ext cx="160543" cy="446730"/>
          </a:xfrm>
          <a:custGeom>
            <a:avLst/>
            <a:gdLst>
              <a:gd name="connsiteX0" fmla="*/ 160543 w 160543"/>
              <a:gd name="connsiteY0" fmla="*/ 446730 h 446730"/>
              <a:gd name="connsiteX1" fmla="*/ 27920 w 160543"/>
              <a:gd name="connsiteY1" fmla="*/ 195445 h 446730"/>
              <a:gd name="connsiteX2" fmla="*/ 0 w 160543"/>
              <a:gd name="connsiteY2" fmla="*/ 0 h 44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543" h="446730">
                <a:moveTo>
                  <a:pt x="160543" y="446730"/>
                </a:moveTo>
                <a:cubicBezTo>
                  <a:pt x="107610" y="358315"/>
                  <a:pt x="54677" y="269900"/>
                  <a:pt x="27920" y="195445"/>
                </a:cubicBezTo>
                <a:cubicBezTo>
                  <a:pt x="1163" y="120990"/>
                  <a:pt x="581" y="6049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0898F14-D04E-4CDB-B5FB-17D322B2DB17}"/>
              </a:ext>
            </a:extLst>
          </p:cNvPr>
          <p:cNvSpPr/>
          <p:nvPr/>
        </p:nvSpPr>
        <p:spPr>
          <a:xfrm flipV="1">
            <a:off x="4605026" y="3908329"/>
            <a:ext cx="1023151" cy="488610"/>
          </a:xfrm>
          <a:custGeom>
            <a:avLst/>
            <a:gdLst>
              <a:gd name="connsiteX0" fmla="*/ 1152056 w 1152056"/>
              <a:gd name="connsiteY0" fmla="*/ 488610 h 488610"/>
              <a:gd name="connsiteX1" fmla="*/ 188795 w 1152056"/>
              <a:gd name="connsiteY1" fmla="*/ 383908 h 488610"/>
              <a:gd name="connsiteX2" fmla="*/ 331 w 1152056"/>
              <a:gd name="connsiteY2" fmla="*/ 0 h 48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056" h="488610">
                <a:moveTo>
                  <a:pt x="1152056" y="488610"/>
                </a:moveTo>
                <a:cubicBezTo>
                  <a:pt x="766402" y="476976"/>
                  <a:pt x="380749" y="465343"/>
                  <a:pt x="188795" y="383908"/>
                </a:cubicBezTo>
                <a:cubicBezTo>
                  <a:pt x="-3159" y="302473"/>
                  <a:pt x="-1414" y="151236"/>
                  <a:pt x="331" y="0"/>
                </a:cubicBez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8D02D2A-E03E-4477-AA04-FC81883FCC9D}"/>
              </a:ext>
            </a:extLst>
          </p:cNvPr>
          <p:cNvSpPr/>
          <p:nvPr/>
        </p:nvSpPr>
        <p:spPr>
          <a:xfrm flipH="1" flipV="1">
            <a:off x="5782641" y="3908327"/>
            <a:ext cx="1024911" cy="488713"/>
          </a:xfrm>
          <a:custGeom>
            <a:avLst/>
            <a:gdLst>
              <a:gd name="connsiteX0" fmla="*/ 1152056 w 1152056"/>
              <a:gd name="connsiteY0" fmla="*/ 488610 h 488610"/>
              <a:gd name="connsiteX1" fmla="*/ 188795 w 1152056"/>
              <a:gd name="connsiteY1" fmla="*/ 383908 h 488610"/>
              <a:gd name="connsiteX2" fmla="*/ 331 w 1152056"/>
              <a:gd name="connsiteY2" fmla="*/ 0 h 48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056" h="488610">
                <a:moveTo>
                  <a:pt x="1152056" y="488610"/>
                </a:moveTo>
                <a:cubicBezTo>
                  <a:pt x="766402" y="476976"/>
                  <a:pt x="380749" y="465343"/>
                  <a:pt x="188795" y="383908"/>
                </a:cubicBezTo>
                <a:cubicBezTo>
                  <a:pt x="-3159" y="302473"/>
                  <a:pt x="-1414" y="151236"/>
                  <a:pt x="331" y="0"/>
                </a:cubicBez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E20DB9-3647-458E-97A8-E8CCBAFB736B}"/>
              </a:ext>
            </a:extLst>
          </p:cNvPr>
          <p:cNvSpPr txBox="1"/>
          <p:nvPr/>
        </p:nvSpPr>
        <p:spPr>
          <a:xfrm>
            <a:off x="524924" y="6145996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Impractical,</a:t>
            </a:r>
            <a:r>
              <a:rPr lang="zh-CN" altLang="en-US" sz="1800" dirty="0"/>
              <a:t> </a:t>
            </a:r>
            <a:r>
              <a:rPr lang="en-US" altLang="zh-CN" sz="1800" dirty="0"/>
              <a:t>too</a:t>
            </a:r>
            <a:r>
              <a:rPr lang="zh-CN" altLang="en-US" sz="1800" dirty="0"/>
              <a:t> </a:t>
            </a:r>
            <a:r>
              <a:rPr lang="en-US" altLang="zh-CN" sz="1800" dirty="0"/>
              <a:t>many</a:t>
            </a:r>
            <a:r>
              <a:rPr lang="zh-CN" altLang="en-US" sz="1800" dirty="0"/>
              <a:t> </a:t>
            </a:r>
            <a:r>
              <a:rPr lang="en-US" altLang="zh-CN" sz="1800" dirty="0"/>
              <a:t>categories. </a:t>
            </a:r>
            <a:r>
              <a:rPr lang="en-US" sz="1800" dirty="0"/>
              <a:t> 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1CB938-802C-4352-BAB6-3441853E3580}"/>
              </a:ext>
            </a:extLst>
          </p:cNvPr>
          <p:cNvSpPr txBox="1"/>
          <p:nvPr/>
        </p:nvSpPr>
        <p:spPr>
          <a:xfrm>
            <a:off x="3204974" y="2736836"/>
            <a:ext cx="138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pic>
        <p:nvPicPr>
          <p:cNvPr id="25" name="Picture 2" descr="Image result for peach">
            <a:extLst>
              <a:ext uri="{FF2B5EF4-FFF2-40B4-BE49-F238E27FC236}">
                <a16:creationId xmlns:a16="http://schemas.microsoft.com/office/drawing/2014/main" id="{36B8153E-8CBD-470A-9D9C-B9DB9C6A7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431" y="4350148"/>
            <a:ext cx="1368153" cy="132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mage result for peach">
            <a:extLst>
              <a:ext uri="{FF2B5EF4-FFF2-40B4-BE49-F238E27FC236}">
                <a16:creationId xmlns:a16="http://schemas.microsoft.com/office/drawing/2014/main" id="{9462FA1D-FB7D-4170-980F-29B14BC03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959" y="2046894"/>
            <a:ext cx="610124" cy="58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376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2A1BF-3CFE-4BD6-8EE2-456A0DD8A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793999"/>
            <a:ext cx="9865096" cy="24602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972391-E502-4412-ADF7-86E454A40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142" y="4814771"/>
            <a:ext cx="3030432" cy="7593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D4273F-FF2F-4AA9-A33F-B2A93D9A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Memory bank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86525E-2C4A-413C-B45D-7C9B5FC9CD8A}"/>
              </a:ext>
            </a:extLst>
          </p:cNvPr>
          <p:cNvSpPr txBox="1"/>
          <p:nvPr/>
        </p:nvSpPr>
        <p:spPr>
          <a:xfrm>
            <a:off x="524924" y="1052736"/>
            <a:ext cx="11142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Non-Parametric Instance Discrimination</a:t>
            </a:r>
          </a:p>
          <a:p>
            <a:r>
              <a:rPr lang="en-US" sz="2000" dirty="0"/>
              <a:t>We reduce the dimension of classifications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5E05E9-381C-49FE-81AE-0F9C2BD0C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865" y="4133031"/>
            <a:ext cx="1566555" cy="5174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F39A70-64EE-40C0-B968-1ABE98A3A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152" y="4208574"/>
            <a:ext cx="994495" cy="3663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A28DE1-8607-467C-900B-2A130960425B}"/>
              </a:ext>
            </a:extLst>
          </p:cNvPr>
          <p:cNvSpPr txBox="1"/>
          <p:nvPr/>
        </p:nvSpPr>
        <p:spPr>
          <a:xfrm>
            <a:off x="543057" y="5009801"/>
            <a:ext cx="286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Non-parametric </a:t>
            </a:r>
            <a:r>
              <a:rPr lang="en-US" dirty="0" err="1"/>
              <a:t>softmax</a:t>
            </a:r>
            <a:r>
              <a:rPr lang="en-US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C68F54-7669-4CE2-9872-E50F96A4DEDE}"/>
              </a:ext>
            </a:extLst>
          </p:cNvPr>
          <p:cNvSpPr txBox="1"/>
          <p:nvPr/>
        </p:nvSpPr>
        <p:spPr>
          <a:xfrm>
            <a:off x="584891" y="4246501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learn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666F1B-0216-4C8B-83D6-1B0424FD74B2}"/>
              </a:ext>
            </a:extLst>
          </p:cNvPr>
          <p:cNvSpPr txBox="1"/>
          <p:nvPr/>
        </p:nvSpPr>
        <p:spPr>
          <a:xfrm>
            <a:off x="4059420" y="4194551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subject to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55D873-709E-4E90-B68F-A57066E748B3}"/>
              </a:ext>
            </a:extLst>
          </p:cNvPr>
          <p:cNvSpPr txBox="1"/>
          <p:nvPr/>
        </p:nvSpPr>
        <p:spPr>
          <a:xfrm>
            <a:off x="552478" y="6347037"/>
            <a:ext cx="879933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Wu, </a:t>
            </a:r>
            <a:r>
              <a:rPr lang="en-US" sz="800" dirty="0" err="1"/>
              <a:t>Zhirong</a:t>
            </a:r>
            <a:r>
              <a:rPr lang="en-US" sz="800" dirty="0"/>
              <a:t>, et al. "Unsupervised feature learning via non-parametric instance discrimination." Proceedings of the IEEE Conference on Computer Vision and Pattern Recognition. 2018.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BFCAA42-8AAF-45DF-81C4-25ECE6161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5480" y="5600587"/>
            <a:ext cx="2411737" cy="64499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686F86D-E17D-4BB6-80FA-DC68D9D2A678}"/>
              </a:ext>
            </a:extLst>
          </p:cNvPr>
          <p:cNvSpPr txBox="1"/>
          <p:nvPr/>
        </p:nvSpPr>
        <p:spPr>
          <a:xfrm>
            <a:off x="524924" y="5738420"/>
            <a:ext cx="286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3290788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8" descr="Image result for apple">
            <a:extLst>
              <a:ext uri="{FF2B5EF4-FFF2-40B4-BE49-F238E27FC236}">
                <a16:creationId xmlns:a16="http://schemas.microsoft.com/office/drawing/2014/main" id="{0B229CB9-D48B-4D91-8DB0-6DB56BD4F6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6"/>
          <a:stretch/>
        </p:blipFill>
        <p:spPr bwMode="auto">
          <a:xfrm rot="19800000">
            <a:off x="6187205" y="1331704"/>
            <a:ext cx="1427383" cy="173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Image result for apple">
            <a:extLst>
              <a:ext uri="{FF2B5EF4-FFF2-40B4-BE49-F238E27FC236}">
                <a16:creationId xmlns:a16="http://schemas.microsoft.com/office/drawing/2014/main" id="{565FF283-3F74-481F-91BB-002D4625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2575302" y="1553861"/>
            <a:ext cx="1808542" cy="142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apple">
            <a:extLst>
              <a:ext uri="{FF2B5EF4-FFF2-40B4-BE49-F238E27FC236}">
                <a16:creationId xmlns:a16="http://schemas.microsoft.com/office/drawing/2014/main" id="{38B574BC-4229-435F-A7AB-5C1B902F9D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r="27071"/>
          <a:stretch/>
        </p:blipFill>
        <p:spPr bwMode="auto">
          <a:xfrm>
            <a:off x="4361257" y="1231191"/>
            <a:ext cx="1374703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D4273F-FF2F-4AA9-A33F-B2A93D9A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Motivation</a:t>
            </a:r>
          </a:p>
        </p:txBody>
      </p:sp>
      <p:pic>
        <p:nvPicPr>
          <p:cNvPr id="3074" name="Picture 2" descr="Image result for peach">
            <a:extLst>
              <a:ext uri="{FF2B5EF4-FFF2-40B4-BE49-F238E27FC236}">
                <a16:creationId xmlns:a16="http://schemas.microsoft.com/office/drawing/2014/main" id="{30A91F94-870D-4685-8B27-63EC31A2B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57" y="1316029"/>
            <a:ext cx="2063482" cy="199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F48D6CE-4596-4C19-9BEB-944502104EBA}"/>
              </a:ext>
            </a:extLst>
          </p:cNvPr>
          <p:cNvSpPr txBox="1"/>
          <p:nvPr/>
        </p:nvSpPr>
        <p:spPr>
          <a:xfrm>
            <a:off x="1561021" y="6665887"/>
            <a:ext cx="611461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5"/>
              </a:rPr>
              <a:t>https://billsberryfarm.com/produce/peaches/</a:t>
            </a:r>
            <a:r>
              <a:rPr lang="en-US" sz="900" dirty="0"/>
              <a:t> </a:t>
            </a:r>
            <a:r>
              <a:rPr lang="en-US" sz="900" dirty="0">
                <a:hlinkClick r:id="rId6"/>
              </a:rPr>
              <a:t>https://www.applesfromny.com/varieties/jonagold/</a:t>
            </a:r>
            <a:endParaRPr lang="en-US" sz="900" dirty="0"/>
          </a:p>
        </p:txBody>
      </p:sp>
      <p:pic>
        <p:nvPicPr>
          <p:cNvPr id="24" name="Picture 2" descr="Image result for peach">
            <a:extLst>
              <a:ext uri="{FF2B5EF4-FFF2-40B4-BE49-F238E27FC236}">
                <a16:creationId xmlns:a16="http://schemas.microsoft.com/office/drawing/2014/main" id="{2831592C-DD8D-4F07-92A3-85E689C69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2150793" y="1300357"/>
            <a:ext cx="884999" cy="85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 result for peach">
            <a:extLst>
              <a:ext uri="{FF2B5EF4-FFF2-40B4-BE49-F238E27FC236}">
                <a16:creationId xmlns:a16="http://schemas.microsoft.com/office/drawing/2014/main" id="{058C0836-57A8-4C29-B35D-F8901748F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12"/>
          <a:stretch/>
        </p:blipFill>
        <p:spPr bwMode="auto">
          <a:xfrm rot="900000">
            <a:off x="723522" y="1447617"/>
            <a:ext cx="1442810" cy="106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Image result for peach">
            <a:extLst>
              <a:ext uri="{FF2B5EF4-FFF2-40B4-BE49-F238E27FC236}">
                <a16:creationId xmlns:a16="http://schemas.microsoft.com/office/drawing/2014/main" id="{5B05EC40-BF5A-4013-B04F-82D4C8300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7997393" y="1419590"/>
            <a:ext cx="884999" cy="85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567960-86CC-44F1-BABF-321072D738D0}"/>
              </a:ext>
            </a:extLst>
          </p:cNvPr>
          <p:cNvSpPr txBox="1"/>
          <p:nvPr/>
        </p:nvSpPr>
        <p:spPr>
          <a:xfrm>
            <a:off x="623393" y="955103"/>
            <a:ext cx="1114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Can we incorporate more semantic info? Let us classify the following images into 2 categories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26182A-40B9-4DE9-9A8D-6A4E98CC4D1C}"/>
              </a:ext>
            </a:extLst>
          </p:cNvPr>
          <p:cNvSpPr txBox="1"/>
          <p:nvPr/>
        </p:nvSpPr>
        <p:spPr>
          <a:xfrm>
            <a:off x="623393" y="2953696"/>
            <a:ext cx="93610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are the attributes to distinguish between these two types of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Shape? Yes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Texture? Yes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Color? Maybe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Orientation? 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Image size? 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Location? No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2214B-C3F3-4B0A-B475-42C840E11CD4}"/>
              </a:ext>
            </a:extLst>
          </p:cNvPr>
          <p:cNvSpPr txBox="1"/>
          <p:nvPr/>
        </p:nvSpPr>
        <p:spPr>
          <a:xfrm>
            <a:off x="623393" y="5232350"/>
            <a:ext cx="10152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i="1" dirty="0"/>
              <a:t>views</a:t>
            </a:r>
            <a:r>
              <a:rPr lang="en-US" sz="2000" dirty="0"/>
              <a:t> are generated from 2 </a:t>
            </a:r>
            <a:r>
              <a:rPr lang="en-US" sz="2000" i="1" dirty="0"/>
              <a:t>images</a:t>
            </a:r>
            <a:r>
              <a:rPr lang="en-US" sz="2000" dirty="0"/>
              <a:t> by </a:t>
            </a:r>
            <a:r>
              <a:rPr lang="en-US" sz="2000" b="1" dirty="0"/>
              <a:t>data augmentation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Know the “category” of views without label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Train the network to discard unneeded attributes</a:t>
            </a:r>
          </a:p>
        </p:txBody>
      </p:sp>
    </p:spTree>
    <p:extLst>
      <p:ext uri="{BB962C8B-B14F-4D97-AF65-F5344CB8AC3E}">
        <p14:creationId xmlns:p14="http://schemas.microsoft.com/office/powerpoint/2010/main" val="204206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-0.1681 -0.0087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11" y="-4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L -0.19166 0.0111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3" y="5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-0.22553 0.0081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76" y="39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85185E-6 L 0.403 0.0067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43" y="32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7 L 0.44753 0.0317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9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8" descr="Image result for apple">
            <a:extLst>
              <a:ext uri="{FF2B5EF4-FFF2-40B4-BE49-F238E27FC236}">
                <a16:creationId xmlns:a16="http://schemas.microsoft.com/office/drawing/2014/main" id="{ECEE94E9-5A2C-4635-869B-141854E8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4256204" y="2059916"/>
            <a:ext cx="797062" cy="62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D4273F-FF2F-4AA9-A33F-B2A93D9A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Motivation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86525E-2C4A-413C-B45D-7C9B5FC9CD8A}"/>
              </a:ext>
            </a:extLst>
          </p:cNvPr>
          <p:cNvSpPr txBox="1"/>
          <p:nvPr/>
        </p:nvSpPr>
        <p:spPr>
          <a:xfrm>
            <a:off x="524924" y="1052736"/>
            <a:ext cx="1114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Another naïve idea: train a classifier to classify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/>
              <a:t> images (unlimited views) into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/>
              <a:t> categories.</a:t>
            </a:r>
            <a:r>
              <a:rPr lang="zh-CN" altLang="en-US" sz="2000" dirty="0"/>
              <a:t> </a:t>
            </a:r>
            <a:endParaRPr lang="en-US" sz="2000" dirty="0"/>
          </a:p>
        </p:txBody>
      </p:sp>
      <p:pic>
        <p:nvPicPr>
          <p:cNvPr id="16" name="Picture 8" descr="Image result for apple">
            <a:extLst>
              <a:ext uri="{FF2B5EF4-FFF2-40B4-BE49-F238E27FC236}">
                <a16:creationId xmlns:a16="http://schemas.microsoft.com/office/drawing/2014/main" id="{D04D362B-5873-448D-B0CB-A8E2E1C00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889" y="5369637"/>
            <a:ext cx="1464766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Image result for apple">
            <a:extLst>
              <a:ext uri="{FF2B5EF4-FFF2-40B4-BE49-F238E27FC236}">
                <a16:creationId xmlns:a16="http://schemas.microsoft.com/office/drawing/2014/main" id="{4C56E26F-F867-4F4F-B880-E36E2ED80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6"/>
          <a:stretch/>
        </p:blipFill>
        <p:spPr bwMode="auto">
          <a:xfrm rot="19800000">
            <a:off x="6216507" y="4237061"/>
            <a:ext cx="1427383" cy="173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mage result for apple">
            <a:extLst>
              <a:ext uri="{FF2B5EF4-FFF2-40B4-BE49-F238E27FC236}">
                <a16:creationId xmlns:a16="http://schemas.microsoft.com/office/drawing/2014/main" id="{F87B058A-D7A0-422C-878F-33EBEFA6D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3714057" y="4328150"/>
            <a:ext cx="1808542" cy="142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9536E3-2CE0-4B32-8FC1-E691946BC1D4}"/>
              </a:ext>
            </a:extLst>
          </p:cNvPr>
          <p:cNvCxnSpPr>
            <a:cxnSpLocks/>
          </p:cNvCxnSpPr>
          <p:nvPr/>
        </p:nvCxnSpPr>
        <p:spPr>
          <a:xfrm flipH="1" flipV="1">
            <a:off x="4943872" y="5385565"/>
            <a:ext cx="360040" cy="2756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2432B5-63D3-4460-B879-A130002FA488}"/>
              </a:ext>
            </a:extLst>
          </p:cNvPr>
          <p:cNvCxnSpPr>
            <a:cxnSpLocks/>
          </p:cNvCxnSpPr>
          <p:nvPr/>
        </p:nvCxnSpPr>
        <p:spPr>
          <a:xfrm flipV="1">
            <a:off x="6165494" y="5385565"/>
            <a:ext cx="453170" cy="2756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B43AC60-5E78-4F63-ABCF-111EE1CE2D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2382752"/>
              </p:ext>
            </p:extLst>
          </p:nvPr>
        </p:nvGraphicFramePr>
        <p:xfrm>
          <a:off x="5653737" y="3580818"/>
          <a:ext cx="2444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21680" imgH="227520" progId="Equation.AxMath">
                  <p:embed/>
                </p:oleObj>
              </mc:Choice>
              <mc:Fallback>
                <p:oleObj name="AxMath" r:id="rId3" imgW="121680" imgH="227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53737" y="3580818"/>
                        <a:ext cx="24447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9832D5E9-9948-437D-AD20-E7C789E9389C}"/>
              </a:ext>
            </a:extLst>
          </p:cNvPr>
          <p:cNvSpPr/>
          <p:nvPr/>
        </p:nvSpPr>
        <p:spPr>
          <a:xfrm>
            <a:off x="4474311" y="2780928"/>
            <a:ext cx="28803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C4606B-1904-4675-BCAE-82697B544E03}"/>
              </a:ext>
            </a:extLst>
          </p:cNvPr>
          <p:cNvSpPr/>
          <p:nvPr/>
        </p:nvSpPr>
        <p:spPr>
          <a:xfrm>
            <a:off x="4974077" y="2780928"/>
            <a:ext cx="28803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3FB628-B06D-4031-9DF7-88B56733C6D4}"/>
              </a:ext>
            </a:extLst>
          </p:cNvPr>
          <p:cNvSpPr/>
          <p:nvPr/>
        </p:nvSpPr>
        <p:spPr>
          <a:xfrm>
            <a:off x="5460230" y="2780928"/>
            <a:ext cx="28803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0DD315-AC29-41AB-B05B-52DDCF29712A}"/>
              </a:ext>
            </a:extLst>
          </p:cNvPr>
          <p:cNvSpPr/>
          <p:nvPr/>
        </p:nvSpPr>
        <p:spPr>
          <a:xfrm>
            <a:off x="6688492" y="2780928"/>
            <a:ext cx="28803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DA1E51-7716-4394-AC2C-59574BE26987}"/>
              </a:ext>
            </a:extLst>
          </p:cNvPr>
          <p:cNvSpPr txBox="1"/>
          <p:nvPr/>
        </p:nvSpPr>
        <p:spPr>
          <a:xfrm>
            <a:off x="6036999" y="2652734"/>
            <a:ext cx="58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B7F21D0-7D49-4EE1-9FFD-E9039CEB2271}"/>
              </a:ext>
            </a:extLst>
          </p:cNvPr>
          <p:cNvSpPr/>
          <p:nvPr/>
        </p:nvSpPr>
        <p:spPr>
          <a:xfrm>
            <a:off x="4613550" y="3092208"/>
            <a:ext cx="1152056" cy="488610"/>
          </a:xfrm>
          <a:custGeom>
            <a:avLst/>
            <a:gdLst>
              <a:gd name="connsiteX0" fmla="*/ 1152056 w 1152056"/>
              <a:gd name="connsiteY0" fmla="*/ 488610 h 488610"/>
              <a:gd name="connsiteX1" fmla="*/ 188795 w 1152056"/>
              <a:gd name="connsiteY1" fmla="*/ 383908 h 488610"/>
              <a:gd name="connsiteX2" fmla="*/ 331 w 1152056"/>
              <a:gd name="connsiteY2" fmla="*/ 0 h 48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056" h="488610">
                <a:moveTo>
                  <a:pt x="1152056" y="488610"/>
                </a:moveTo>
                <a:cubicBezTo>
                  <a:pt x="766402" y="476976"/>
                  <a:pt x="380749" y="465343"/>
                  <a:pt x="188795" y="383908"/>
                </a:cubicBezTo>
                <a:cubicBezTo>
                  <a:pt x="-3159" y="302473"/>
                  <a:pt x="-1414" y="151236"/>
                  <a:pt x="331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884B488-6356-4382-85C9-4507D24AB812}"/>
              </a:ext>
            </a:extLst>
          </p:cNvPr>
          <p:cNvSpPr/>
          <p:nvPr/>
        </p:nvSpPr>
        <p:spPr>
          <a:xfrm flipH="1">
            <a:off x="5757082" y="3092311"/>
            <a:ext cx="1058997" cy="488610"/>
          </a:xfrm>
          <a:custGeom>
            <a:avLst/>
            <a:gdLst>
              <a:gd name="connsiteX0" fmla="*/ 1152056 w 1152056"/>
              <a:gd name="connsiteY0" fmla="*/ 488610 h 488610"/>
              <a:gd name="connsiteX1" fmla="*/ 188795 w 1152056"/>
              <a:gd name="connsiteY1" fmla="*/ 383908 h 488610"/>
              <a:gd name="connsiteX2" fmla="*/ 331 w 1152056"/>
              <a:gd name="connsiteY2" fmla="*/ 0 h 48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056" h="488610">
                <a:moveTo>
                  <a:pt x="1152056" y="488610"/>
                </a:moveTo>
                <a:cubicBezTo>
                  <a:pt x="766402" y="476976"/>
                  <a:pt x="380749" y="465343"/>
                  <a:pt x="188795" y="383908"/>
                </a:cubicBezTo>
                <a:cubicBezTo>
                  <a:pt x="-3159" y="302473"/>
                  <a:pt x="-1414" y="151236"/>
                  <a:pt x="331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AD2D171-1AD8-4A45-8C10-8596D77F2E22}"/>
              </a:ext>
            </a:extLst>
          </p:cNvPr>
          <p:cNvSpPr/>
          <p:nvPr/>
        </p:nvSpPr>
        <p:spPr>
          <a:xfrm>
            <a:off x="5137393" y="3106168"/>
            <a:ext cx="610870" cy="460690"/>
          </a:xfrm>
          <a:custGeom>
            <a:avLst/>
            <a:gdLst>
              <a:gd name="connsiteX0" fmla="*/ 649155 w 649155"/>
              <a:gd name="connsiteY0" fmla="*/ 460690 h 460690"/>
              <a:gd name="connsiteX1" fmla="*/ 237326 w 649155"/>
              <a:gd name="connsiteY1" fmla="*/ 335047 h 460690"/>
              <a:gd name="connsiteX2" fmla="*/ 69802 w 649155"/>
              <a:gd name="connsiteY2" fmla="*/ 209405 h 460690"/>
              <a:gd name="connsiteX3" fmla="*/ 0 w 649155"/>
              <a:gd name="connsiteY3" fmla="*/ 0 h 460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155" h="460690">
                <a:moveTo>
                  <a:pt x="649155" y="460690"/>
                </a:moveTo>
                <a:cubicBezTo>
                  <a:pt x="491520" y="418809"/>
                  <a:pt x="333885" y="376928"/>
                  <a:pt x="237326" y="335047"/>
                </a:cubicBezTo>
                <a:cubicBezTo>
                  <a:pt x="140767" y="293166"/>
                  <a:pt x="109356" y="265246"/>
                  <a:pt x="69802" y="209405"/>
                </a:cubicBezTo>
                <a:cubicBezTo>
                  <a:pt x="30248" y="153564"/>
                  <a:pt x="15124" y="76782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0F6180B-45F3-4002-805D-C9499F6A929F}"/>
              </a:ext>
            </a:extLst>
          </p:cNvPr>
          <p:cNvSpPr/>
          <p:nvPr/>
        </p:nvSpPr>
        <p:spPr>
          <a:xfrm>
            <a:off x="5605063" y="3120128"/>
            <a:ext cx="160543" cy="446730"/>
          </a:xfrm>
          <a:custGeom>
            <a:avLst/>
            <a:gdLst>
              <a:gd name="connsiteX0" fmla="*/ 160543 w 160543"/>
              <a:gd name="connsiteY0" fmla="*/ 446730 h 446730"/>
              <a:gd name="connsiteX1" fmla="*/ 27920 w 160543"/>
              <a:gd name="connsiteY1" fmla="*/ 195445 h 446730"/>
              <a:gd name="connsiteX2" fmla="*/ 0 w 160543"/>
              <a:gd name="connsiteY2" fmla="*/ 0 h 44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543" h="446730">
                <a:moveTo>
                  <a:pt x="160543" y="446730"/>
                </a:moveTo>
                <a:cubicBezTo>
                  <a:pt x="107610" y="358315"/>
                  <a:pt x="54677" y="269900"/>
                  <a:pt x="27920" y="195445"/>
                </a:cubicBezTo>
                <a:cubicBezTo>
                  <a:pt x="1163" y="120990"/>
                  <a:pt x="581" y="6049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0898F14-D04E-4CDB-B5FB-17D322B2DB17}"/>
              </a:ext>
            </a:extLst>
          </p:cNvPr>
          <p:cNvSpPr/>
          <p:nvPr/>
        </p:nvSpPr>
        <p:spPr>
          <a:xfrm flipV="1">
            <a:off x="4605026" y="3908329"/>
            <a:ext cx="1023151" cy="488610"/>
          </a:xfrm>
          <a:custGeom>
            <a:avLst/>
            <a:gdLst>
              <a:gd name="connsiteX0" fmla="*/ 1152056 w 1152056"/>
              <a:gd name="connsiteY0" fmla="*/ 488610 h 488610"/>
              <a:gd name="connsiteX1" fmla="*/ 188795 w 1152056"/>
              <a:gd name="connsiteY1" fmla="*/ 383908 h 488610"/>
              <a:gd name="connsiteX2" fmla="*/ 331 w 1152056"/>
              <a:gd name="connsiteY2" fmla="*/ 0 h 48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056" h="488610">
                <a:moveTo>
                  <a:pt x="1152056" y="488610"/>
                </a:moveTo>
                <a:cubicBezTo>
                  <a:pt x="766402" y="476976"/>
                  <a:pt x="380749" y="465343"/>
                  <a:pt x="188795" y="383908"/>
                </a:cubicBezTo>
                <a:cubicBezTo>
                  <a:pt x="-3159" y="302473"/>
                  <a:pt x="-1414" y="151236"/>
                  <a:pt x="331" y="0"/>
                </a:cubicBez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8D02D2A-E03E-4477-AA04-FC81883FCC9D}"/>
              </a:ext>
            </a:extLst>
          </p:cNvPr>
          <p:cNvSpPr/>
          <p:nvPr/>
        </p:nvSpPr>
        <p:spPr>
          <a:xfrm flipH="1" flipV="1">
            <a:off x="5782641" y="3908327"/>
            <a:ext cx="1024911" cy="488713"/>
          </a:xfrm>
          <a:custGeom>
            <a:avLst/>
            <a:gdLst>
              <a:gd name="connsiteX0" fmla="*/ 1152056 w 1152056"/>
              <a:gd name="connsiteY0" fmla="*/ 488610 h 488610"/>
              <a:gd name="connsiteX1" fmla="*/ 188795 w 1152056"/>
              <a:gd name="connsiteY1" fmla="*/ 383908 h 488610"/>
              <a:gd name="connsiteX2" fmla="*/ 331 w 1152056"/>
              <a:gd name="connsiteY2" fmla="*/ 0 h 48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056" h="488610">
                <a:moveTo>
                  <a:pt x="1152056" y="488610"/>
                </a:moveTo>
                <a:cubicBezTo>
                  <a:pt x="766402" y="476976"/>
                  <a:pt x="380749" y="465343"/>
                  <a:pt x="188795" y="383908"/>
                </a:cubicBezTo>
                <a:cubicBezTo>
                  <a:pt x="-3159" y="302473"/>
                  <a:pt x="-1414" y="151236"/>
                  <a:pt x="331" y="0"/>
                </a:cubicBez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8" descr="Image result for apple">
            <a:extLst>
              <a:ext uri="{FF2B5EF4-FFF2-40B4-BE49-F238E27FC236}">
                <a16:creationId xmlns:a16="http://schemas.microsoft.com/office/drawing/2014/main" id="{0BD74CB7-43C8-4DC2-A52E-561E7D3D4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6"/>
          <a:stretch/>
        </p:blipFill>
        <p:spPr bwMode="auto">
          <a:xfrm rot="19800000">
            <a:off x="4210559" y="1451117"/>
            <a:ext cx="527504" cy="64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BE20DB9-3647-458E-97A8-E8CCBAFB736B}"/>
              </a:ext>
            </a:extLst>
          </p:cNvPr>
          <p:cNvSpPr txBox="1"/>
          <p:nvPr/>
        </p:nvSpPr>
        <p:spPr>
          <a:xfrm>
            <a:off x="524924" y="6145996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Impractical,</a:t>
            </a:r>
            <a:r>
              <a:rPr lang="zh-CN" altLang="en-US" sz="1800" dirty="0"/>
              <a:t> </a:t>
            </a:r>
            <a:r>
              <a:rPr lang="en-US" altLang="zh-CN" sz="1800" dirty="0"/>
              <a:t>too</a:t>
            </a:r>
            <a:r>
              <a:rPr lang="zh-CN" altLang="en-US" sz="1800" dirty="0"/>
              <a:t> </a:t>
            </a:r>
            <a:r>
              <a:rPr lang="en-US" altLang="zh-CN" sz="1800" dirty="0"/>
              <a:t>many</a:t>
            </a:r>
            <a:r>
              <a:rPr lang="zh-CN" altLang="en-US" sz="1800" dirty="0"/>
              <a:t> </a:t>
            </a:r>
            <a:r>
              <a:rPr lang="en-US" altLang="zh-CN" sz="1800" dirty="0"/>
              <a:t>categories. </a:t>
            </a:r>
            <a:r>
              <a:rPr lang="en-US" sz="1800" dirty="0"/>
              <a:t> 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1CB938-802C-4352-BAB6-3441853E3580}"/>
              </a:ext>
            </a:extLst>
          </p:cNvPr>
          <p:cNvSpPr txBox="1"/>
          <p:nvPr/>
        </p:nvSpPr>
        <p:spPr>
          <a:xfrm>
            <a:off x="3204974" y="2736836"/>
            <a:ext cx="138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49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273F-FF2F-4AA9-A33F-B2A93D9A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SimCLR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81CD4ED-30D7-4EA7-B55B-F3C1AA8942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1668971"/>
            <a:ext cx="4163381" cy="462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B38D7F-BFB7-46C3-9ACB-8F6A5E783A47}"/>
              </a:ext>
            </a:extLst>
          </p:cNvPr>
          <p:cNvSpPr txBox="1"/>
          <p:nvPr/>
        </p:nvSpPr>
        <p:spPr>
          <a:xfrm>
            <a:off x="479376" y="994475"/>
            <a:ext cx="111421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/>
              <a:t>SimCLR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Use data augmentation to generate views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Measure the distance between representations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Cluster representations of views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13EED8-C2AA-4B6F-9CCE-7F4A5A7D8CBA}"/>
              </a:ext>
            </a:extLst>
          </p:cNvPr>
          <p:cNvSpPr txBox="1"/>
          <p:nvPr/>
        </p:nvSpPr>
        <p:spPr>
          <a:xfrm>
            <a:off x="479376" y="6361023"/>
            <a:ext cx="109131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Chen, Ting, et al. "A simple framework for contrastive learning of visual representations."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machine learning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PMLR, 2020.</a:t>
            </a:r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9773AE-AD0B-45E7-B27B-C0AA847AD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95" y="2403793"/>
            <a:ext cx="3422229" cy="33076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DE1ADD-6BBE-4C70-9D7C-8A1763833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7688" y="2592744"/>
            <a:ext cx="4162609" cy="327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69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273F-FF2F-4AA9-A33F-B2A93D9A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SimCLR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B38D7F-BFB7-46C3-9ACB-8F6A5E783A47}"/>
              </a:ext>
            </a:extLst>
          </p:cNvPr>
          <p:cNvSpPr txBox="1"/>
          <p:nvPr/>
        </p:nvSpPr>
        <p:spPr>
          <a:xfrm>
            <a:off x="479376" y="1112675"/>
            <a:ext cx="1114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First define distance by inner product</a:t>
            </a: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13EED8-C2AA-4B6F-9CCE-7F4A5A7D8CBA}"/>
              </a:ext>
            </a:extLst>
          </p:cNvPr>
          <p:cNvSpPr txBox="1"/>
          <p:nvPr/>
        </p:nvSpPr>
        <p:spPr>
          <a:xfrm>
            <a:off x="479376" y="6361023"/>
            <a:ext cx="109131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Chen, Ting, et al. "A simple framework for contrastive learning of visual representations."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machine learning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PMLR, 2020.</a:t>
            </a: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466071-5A09-4242-AD3D-C42D53DA8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918" y="1650599"/>
            <a:ext cx="4162609" cy="32795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E7FD39-37FE-44FD-8653-315E781C1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3290362"/>
            <a:ext cx="4824536" cy="9465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C7A013-4CF0-4059-A7DD-71476EC9C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1822451"/>
            <a:ext cx="2880320" cy="3404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78A9EF8-2897-4D2F-8FA7-8C2A0D8A1CE0}"/>
              </a:ext>
            </a:extLst>
          </p:cNvPr>
          <p:cNvSpPr txBox="1"/>
          <p:nvPr/>
        </p:nvSpPr>
        <p:spPr>
          <a:xfrm>
            <a:off x="479376" y="2472553"/>
            <a:ext cx="1114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Then define loss function by distance</a:t>
            </a:r>
            <a:endParaRPr 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DB092E-237F-47B8-B0FE-3096808C8D3B}"/>
              </a:ext>
            </a:extLst>
          </p:cNvPr>
          <p:cNvSpPr txBox="1"/>
          <p:nvPr/>
        </p:nvSpPr>
        <p:spPr>
          <a:xfrm>
            <a:off x="767408" y="2949152"/>
            <a:ext cx="1114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For a positive pair of views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i,j</a:t>
            </a:r>
            <a:r>
              <a:rPr lang="en-US" altLang="zh-CN" sz="2000" dirty="0"/>
              <a:t> (from the same image)</a:t>
            </a:r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9C0D4-4D70-44DF-8604-0E9821F9B785}"/>
              </a:ext>
            </a:extLst>
          </p:cNvPr>
          <p:cNvSpPr txBox="1"/>
          <p:nvPr/>
        </p:nvSpPr>
        <p:spPr>
          <a:xfrm>
            <a:off x="5595758" y="357301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InfoNCE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DB7A1E-0EEC-423C-A2F7-BA21B8E14DDA}"/>
              </a:ext>
            </a:extLst>
          </p:cNvPr>
          <p:cNvSpPr txBox="1"/>
          <p:nvPr/>
        </p:nvSpPr>
        <p:spPr>
          <a:xfrm>
            <a:off x="479376" y="4578158"/>
            <a:ext cx="5237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make this work, we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batch size (256-8192 in the paper)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Various data augmentation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2697236896"/>
      </p:ext>
    </p:extLst>
  </p:cSld>
  <p:clrMapOvr>
    <a:masterClrMapping/>
  </p:clrMapOvr>
</p:sld>
</file>

<file path=ppt/theme/theme1.xml><?xml version="1.0" encoding="utf-8"?>
<a:theme xmlns:a="http://schemas.openxmlformats.org/drawingml/2006/main" name="Grad Symposium 2007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pyarydm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58828</TotalTime>
  <Words>599</Words>
  <Application>Microsoft Office PowerPoint</Application>
  <PresentationFormat>Widescreen</PresentationFormat>
  <Paragraphs>92</Paragraphs>
  <Slides>13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맑은 고딕</vt:lpstr>
      <vt:lpstr>Arial</vt:lpstr>
      <vt:lpstr>Calibri</vt:lpstr>
      <vt:lpstr>Times New Roman</vt:lpstr>
      <vt:lpstr>Verdana</vt:lpstr>
      <vt:lpstr>Grad Symposium 2007</vt:lpstr>
      <vt:lpstr>AxMath</vt:lpstr>
      <vt:lpstr>PowerPoint Presentation</vt:lpstr>
      <vt:lpstr>Motivation</vt:lpstr>
      <vt:lpstr>Motivation</vt:lpstr>
      <vt:lpstr>Motivation</vt:lpstr>
      <vt:lpstr>Memory bank</vt:lpstr>
      <vt:lpstr>Motivation</vt:lpstr>
      <vt:lpstr>Motivation</vt:lpstr>
      <vt:lpstr>SimCLR</vt:lpstr>
      <vt:lpstr>SimCLR</vt:lpstr>
      <vt:lpstr>SimCLR</vt:lpstr>
      <vt:lpstr>SwAV</vt:lpstr>
      <vt:lpstr>Brief 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</dc:title>
  <dc:creator>Boram</dc:creator>
  <cp:lastModifiedBy>Deng, Changyu</cp:lastModifiedBy>
  <cp:revision>1231</cp:revision>
  <cp:lastPrinted>2013-03-25T22:47:00Z</cp:lastPrinted>
  <dcterms:created xsi:type="dcterms:W3CDTF">2012-01-20T20:59:10Z</dcterms:created>
  <dcterms:modified xsi:type="dcterms:W3CDTF">2021-02-08T19:35:55Z</dcterms:modified>
</cp:coreProperties>
</file>